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modernComment_1B3_3A306E56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340" r:id="rId2"/>
    <p:sldId id="402" r:id="rId3"/>
    <p:sldId id="491" r:id="rId4"/>
    <p:sldId id="492" r:id="rId5"/>
    <p:sldId id="505" r:id="rId6"/>
    <p:sldId id="506" r:id="rId7"/>
    <p:sldId id="507" r:id="rId8"/>
    <p:sldId id="508" r:id="rId9"/>
    <p:sldId id="509" r:id="rId10"/>
    <p:sldId id="500" r:id="rId11"/>
    <p:sldId id="501" r:id="rId12"/>
    <p:sldId id="510" r:id="rId13"/>
    <p:sldId id="511" r:id="rId14"/>
    <p:sldId id="512" r:id="rId15"/>
    <p:sldId id="513" r:id="rId16"/>
    <p:sldId id="502" r:id="rId17"/>
    <p:sldId id="503" r:id="rId18"/>
    <p:sldId id="504" r:id="rId19"/>
    <p:sldId id="470" r:id="rId20"/>
    <p:sldId id="467" r:id="rId21"/>
    <p:sldId id="468" r:id="rId22"/>
    <p:sldId id="481" r:id="rId23"/>
    <p:sldId id="477" r:id="rId24"/>
    <p:sldId id="479" r:id="rId25"/>
    <p:sldId id="480" r:id="rId26"/>
    <p:sldId id="478" r:id="rId27"/>
    <p:sldId id="483" r:id="rId28"/>
    <p:sldId id="482" r:id="rId29"/>
    <p:sldId id="471" r:id="rId30"/>
    <p:sldId id="469" r:id="rId31"/>
    <p:sldId id="465" r:id="rId32"/>
    <p:sldId id="463" r:id="rId33"/>
    <p:sldId id="466" r:id="rId34"/>
    <p:sldId id="464" r:id="rId35"/>
    <p:sldId id="472" r:id="rId36"/>
    <p:sldId id="473" r:id="rId37"/>
    <p:sldId id="474" r:id="rId38"/>
    <p:sldId id="475" r:id="rId39"/>
    <p:sldId id="476" r:id="rId40"/>
    <p:sldId id="497" r:id="rId41"/>
    <p:sldId id="498" r:id="rId42"/>
    <p:sldId id="499" r:id="rId43"/>
    <p:sldId id="461" r:id="rId44"/>
    <p:sldId id="401" r:id="rId45"/>
    <p:sldId id="407" r:id="rId46"/>
    <p:sldId id="408" r:id="rId47"/>
    <p:sldId id="409" r:id="rId48"/>
    <p:sldId id="410" r:id="rId49"/>
    <p:sldId id="406" r:id="rId50"/>
    <p:sldId id="411" r:id="rId51"/>
    <p:sldId id="412" r:id="rId52"/>
    <p:sldId id="413" r:id="rId53"/>
    <p:sldId id="414" r:id="rId54"/>
    <p:sldId id="421" r:id="rId55"/>
    <p:sldId id="420" r:id="rId56"/>
    <p:sldId id="415" r:id="rId57"/>
    <p:sldId id="416" r:id="rId58"/>
    <p:sldId id="417" r:id="rId59"/>
    <p:sldId id="422" r:id="rId60"/>
    <p:sldId id="418" r:id="rId61"/>
    <p:sldId id="419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53" r:id="rId75"/>
    <p:sldId id="446" r:id="rId76"/>
    <p:sldId id="447" r:id="rId77"/>
    <p:sldId id="448" r:id="rId78"/>
    <p:sldId id="449" r:id="rId79"/>
    <p:sldId id="450" r:id="rId80"/>
    <p:sldId id="451" r:id="rId81"/>
    <p:sldId id="452" r:id="rId82"/>
    <p:sldId id="454" r:id="rId83"/>
    <p:sldId id="455" r:id="rId84"/>
    <p:sldId id="456" r:id="rId85"/>
    <p:sldId id="457" r:id="rId86"/>
    <p:sldId id="458" r:id="rId87"/>
    <p:sldId id="459" r:id="rId88"/>
    <p:sldId id="424" r:id="rId89"/>
    <p:sldId id="460" r:id="rId90"/>
    <p:sldId id="484" r:id="rId91"/>
    <p:sldId id="485" r:id="rId92"/>
    <p:sldId id="486" r:id="rId93"/>
    <p:sldId id="487" r:id="rId94"/>
    <p:sldId id="488" r:id="rId95"/>
    <p:sldId id="489" r:id="rId96"/>
    <p:sldId id="490" r:id="rId97"/>
    <p:sldId id="495" r:id="rId98"/>
    <p:sldId id="496" r:id="rId99"/>
    <p:sldId id="403" r:id="rId100"/>
    <p:sldId id="462" r:id="rId101"/>
    <p:sldId id="404" r:id="rId102"/>
    <p:sldId id="405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D5067AB-4FA2-4679-9C8E-29B7BC9C56D6}">
          <p14:sldIdLst>
            <p14:sldId id="340"/>
          </p14:sldIdLst>
        </p14:section>
        <p14:section name="목차" id="{526A2004-51D1-4840-9E5E-CCD8299E028E}">
          <p14:sldIdLst>
            <p14:sldId id="402"/>
          </p14:sldIdLst>
        </p14:section>
        <p14:section name="Embedded System" id="{89331D21-73F5-4CC7-8271-BDE5DD7CA52E}">
          <p14:sldIdLst>
            <p14:sldId id="491"/>
            <p14:sldId id="492"/>
          </p14:sldIdLst>
        </p14:section>
        <p14:section name="Compiler" id="{F1F66410-A95F-41FD-BBCA-8408D9B7B4FF}">
          <p14:sldIdLst>
            <p14:sldId id="505"/>
            <p14:sldId id="506"/>
            <p14:sldId id="507"/>
            <p14:sldId id="508"/>
            <p14:sldId id="509"/>
          </p14:sldIdLst>
        </p14:section>
        <p14:section name="Memory Allocation" id="{C8128B95-F4BF-4070-B69C-8E73C52FFA5E}">
          <p14:sldIdLst>
            <p14:sldId id="500"/>
            <p14:sldId id="501"/>
          </p14:sldIdLst>
        </p14:section>
        <p14:section name="Struct of Register" id="{2AB9D093-B7EC-4972-8F8B-36D22BFAD623}">
          <p14:sldIdLst>
            <p14:sldId id="510"/>
            <p14:sldId id="511"/>
          </p14:sldIdLst>
        </p14:section>
        <p14:section name="Design of Device Driver" id="{5192ADD0-DB78-4EDD-AB51-572B1FD3B32D}">
          <p14:sldIdLst>
            <p14:sldId id="512"/>
            <p14:sldId id="513"/>
          </p14:sldIdLst>
        </p14:section>
        <p14:section name="ADC" id="{CBF4F8E2-724A-4514-8C59-4D188BF2FFFF}">
          <p14:sldIdLst>
            <p14:sldId id="502"/>
            <p14:sldId id="503"/>
            <p14:sldId id="504"/>
          </p14:sldIdLst>
        </p14:section>
        <p14:section name="Serial vs Parallel" id="{30A1512A-9188-4658-BBC5-B41D809BB24A}">
          <p14:sldIdLst>
            <p14:sldId id="470"/>
            <p14:sldId id="467"/>
            <p14:sldId id="468"/>
            <p14:sldId id="481"/>
            <p14:sldId id="477"/>
            <p14:sldId id="479"/>
            <p14:sldId id="480"/>
            <p14:sldId id="478"/>
            <p14:sldId id="483"/>
            <p14:sldId id="482"/>
          </p14:sldIdLst>
        </p14:section>
        <p14:section name="[A]Synchronous" id="{AC38DEC6-7FE7-4A67-AABA-47E383841EB5}">
          <p14:sldIdLst>
            <p14:sldId id="471"/>
            <p14:sldId id="469"/>
          </p14:sldIdLst>
        </p14:section>
        <p14:section name="UART" id="{64A29A44-3E22-4D93-B312-B9AA1050048A}">
          <p14:sldIdLst>
            <p14:sldId id="465"/>
            <p14:sldId id="463"/>
          </p14:sldIdLst>
        </p14:section>
        <p14:section name="SPI" id="{A827519B-7B2D-4DD0-B649-77EAC4F5D266}">
          <p14:sldIdLst>
            <p14:sldId id="466"/>
            <p14:sldId id="464"/>
            <p14:sldId id="472"/>
          </p14:sldIdLst>
        </p14:section>
        <p14:section name="I2C" id="{6D17C673-FD31-4C6B-8931-A80B26A7AD80}">
          <p14:sldIdLst>
            <p14:sldId id="473"/>
            <p14:sldId id="474"/>
            <p14:sldId id="475"/>
            <p14:sldId id="476"/>
          </p14:sldIdLst>
        </p14:section>
        <p14:section name="Bluetooth" id="{98913BDC-CE49-4099-A59C-C3CF49DEE53E}">
          <p14:sldIdLst>
            <p14:sldId id="497"/>
            <p14:sldId id="498"/>
            <p14:sldId id="499"/>
          </p14:sldIdLst>
        </p14:section>
        <p14:section name="CAN" id="{D9292282-FEA7-4D8D-856D-BAA223A78C31}">
          <p14:sldIdLst>
            <p14:sldId id="461"/>
            <p14:sldId id="401"/>
            <p14:sldId id="407"/>
            <p14:sldId id="408"/>
            <p14:sldId id="409"/>
            <p14:sldId id="410"/>
            <p14:sldId id="406"/>
            <p14:sldId id="411"/>
            <p14:sldId id="412"/>
            <p14:sldId id="413"/>
            <p14:sldId id="414"/>
            <p14:sldId id="421"/>
            <p14:sldId id="420"/>
            <p14:sldId id="415"/>
            <p14:sldId id="416"/>
            <p14:sldId id="417"/>
            <p14:sldId id="422"/>
            <p14:sldId id="418"/>
            <p14:sldId id="419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53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24"/>
            <p14:sldId id="460"/>
          </p14:sldIdLst>
        </p14:section>
        <p14:section name="Channel Coding" id="{382B861B-9A2F-43CC-9AA6-D340186A841B}">
          <p14:sldIdLst>
            <p14:sldId id="484"/>
            <p14:sldId id="485"/>
          </p14:sldIdLst>
        </p14:section>
        <p14:section name="Cyclic Redundancy Check(CRC)" id="{0AB19F12-7219-4990-B77D-F024461DDBD0}">
          <p14:sldIdLst>
            <p14:sldId id="486"/>
            <p14:sldId id="487"/>
          </p14:sldIdLst>
        </p14:section>
        <p14:section name="Signal Encoding" id="{E5691A80-4ECE-47B1-91C2-C31636622460}">
          <p14:sldIdLst>
            <p14:sldId id="488"/>
            <p14:sldId id="489"/>
            <p14:sldId id="490"/>
          </p14:sldIdLst>
        </p14:section>
        <p14:section name="Endian" id="{0065F2CB-EE83-4213-8355-9E52D1358C5D}">
          <p14:sldIdLst>
            <p14:sldId id="495"/>
            <p14:sldId id="496"/>
          </p14:sldIdLst>
        </p14:section>
        <p14:section name="Back Up" id="{8438375D-BA5C-41E5-8CE4-67574ADC6158}">
          <p14:sldIdLst>
            <p14:sldId id="403"/>
            <p14:sldId id="462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AE7DAD-08FA-9082-1C89-69031517AFC1}" name="성호 김" initials="성김" userId="06f4ff0079c881b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E75B6"/>
    <a:srgbClr val="F4B183"/>
    <a:srgbClr val="33CC33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48" autoAdjust="0"/>
    <p:restoredTop sz="93139" autoAdjust="0"/>
  </p:normalViewPr>
  <p:slideViewPr>
    <p:cSldViewPr snapToGrid="0">
      <p:cViewPr>
        <p:scale>
          <a:sx n="66" d="100"/>
          <a:sy n="66" d="100"/>
        </p:scale>
        <p:origin x="148" y="-6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7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8/10/relationships/authors" Target="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omments/modernComment_1B3_3A306E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B87579-90D1-4EF8-ACB5-15A0CBAF12D6}" authorId="{B0AE7DAD-08FA-9082-1C89-69031517AFC1}" created="2024-04-29T10:58:04.6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76252502" sldId="435"/>
      <ac:graphicFrameMk id="44" creationId="{577DFA40-9032-77D3-8B24-094140C1640B}"/>
      <ac:tblMk/>
      <ac:tcMk rowId="4126198778" colId="1427386122"/>
      <ac:txMk cp="183" len="12">
        <ac:context len="1163" hash="390558184"/>
      </ac:txMk>
    </ac:txMkLst>
    <p188:pos x="2964374" y="6193082"/>
    <p188:txBody>
      <a:bodyPr/>
      <a:lstStyle/>
      <a:p>
        <a:r>
          <a:rPr lang="ko-KR" altLang="en-US"/>
          <a:t>locked FIFO가 무엇인지 확인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2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https://blog.naver.com/techref/222016254513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99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3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22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3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72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3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https://blog.naver.com/rohdeschwarzkorea/223136550950</a:t>
            </a:r>
          </a:p>
          <a:p>
            <a:r>
              <a:rPr lang="en-US" altLang="ko-KR" dirty="0"/>
              <a:t>https://blog.naver.com/PostView.naver?blogId=rohdeschwarzkorea&amp;logNo=223136562224&amp;categoryNo=13&amp;parentCategoryNo=&amp;from=thumbnailList</a:t>
            </a:r>
          </a:p>
          <a:p>
            <a:r>
              <a:rPr lang="en-US" altLang="ko-KR" dirty="0"/>
              <a:t>https://blog.naver.com/PostView.naver?blogId=rohdeschwarzkorea&amp;Redirect=View&amp;logNo=223229161041&amp;categoryNo=13&amp;isAfterWrite=true&amp;isAfterUpdateOnly=true</a:t>
            </a:r>
          </a:p>
          <a:p>
            <a:r>
              <a:rPr lang="en-US" altLang="ko-KR" dirty="0"/>
              <a:t>https://blog.naver.com/PostView.naver?blogId=rohdeschwarzkorea&amp;logNo=223304554396&amp;categoryNo=13&amp;parentCategoryNo=0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52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https://blog.naver.com/techref/222010374193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99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2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</a:p>
          <a:p>
            <a:r>
              <a:rPr lang="en-US" altLang="ko-KR" dirty="0"/>
              <a:t>https://blog.naver.com/techref/222303465870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5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https://blog.naver.com/PostView.naver?blogId=techref&amp;logNo=222204446377&amp;categoryNo=31&amp;parentCategoryNo=0&amp;viewDate=&amp;currentPage=26&amp;postListTopCurrentPage=1&amp;from=postView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33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https://blog.naver.com/techref/222305665834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9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13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7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89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19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8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84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6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71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6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https://blog.naver.com/PostView.naver?blogId=techref&amp;logNo=222221869206&amp;categoryNo=31&amp;parentCategoryNo=0&amp;viewDate=&amp;currentPage=25&amp;postListTopCurrentPage=1&amp;from=postView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260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92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98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013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80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26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5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38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14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95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45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https://blog.naver.com/PostView.naver?blogId=techref&amp;logNo=222221877148&amp;categoryNo=31&amp;parentCategoryNo=0&amp;viewDate=&amp;currentPage=25&amp;postListTopCurrentPage=1&amp;from=postView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00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0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7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84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7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32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820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60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76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265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2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https://blog.naver.com/PostView.naver?blogId=techref&amp;logNo=222221877148&amp;categoryNo=31&amp;parentCategoryNo=0&amp;viewDate=&amp;currentPage=25&amp;postListTopCurrentPage=1&amp;from=postView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392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52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45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448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627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436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826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6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https://blog.naver.com/techref/222268960849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04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https://blog.naver.com/PostView.naver?blogId=techref&amp;logNo=222312765851&amp;categoryNo=31&amp;parentCategoryNo=0&amp;viewDate=&amp;currentPage=19&amp;postListTopCurrentPage=1&amp;from=postView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50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https://blog.naver.com/PostView.naver?blogId=techref&amp;logNo=222312765851&amp;categoryNo=31&amp;parentCategoryNo=0&amp;viewDate=&amp;currentPage=19&amp;postListTopCurrentPage=1&amp;from=postView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210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https://blog.naver.com/techref/222015804378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4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3_3A306E5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Memory Allocation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98720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506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Memory Allocation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40869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Allocation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방식은 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allocation, Non-contiguous memory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변환으로 인한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수행을 빠르게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(internal Fragmentation)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Fixed Partition Allocation, Variable Partition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Fixed Partition Allocation: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종료되야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Variable Partition Allocation: program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크기와 개수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점유되고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알려주는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 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비연속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변환으로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시간 느려짐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(External Fragmentation)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Paging: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동일한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 불연속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real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 초래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Segmentation: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논리적 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공유와 보안에 효과적이고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code, data,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segment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균일하지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의미 단위로 나눠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management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398244A-C83F-0461-7CC5-9433BEA38A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224" y="4850491"/>
            <a:ext cx="4927043" cy="2001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F1714D-3CE5-D0E7-AD89-9E9C838867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50491"/>
            <a:ext cx="3761880" cy="19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Struct of Register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9004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Struct of Register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41528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 of Register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/ bit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manipulation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Bashing, Bit Twiddling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개별적 또는 그룹 단위로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제어하거나 구성하는 일련의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constant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“#define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b00000000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((unsigned char) 0x00)”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header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field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정의해 사용하는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manipulation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할당된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struct pointer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대입하고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bitwise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read-only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이기 때문에 모든 작업은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shadow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될 때마다 원본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shadow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original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동기화되도록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DC4DFE7-D42D-890D-288B-981C22AC90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986" y="2568915"/>
            <a:ext cx="7094220" cy="143141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E9E5A8-35A3-FBCB-1B76-325AFF2E2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864643"/>
              </p:ext>
            </p:extLst>
          </p:nvPr>
        </p:nvGraphicFramePr>
        <p:xfrm>
          <a:off x="2908324" y="3812589"/>
          <a:ext cx="19275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5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union{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raw_u16;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a :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b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c : 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d :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}field;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}Control;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short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Device_reg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Device_reg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*device = 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register_address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0x0F;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7986B99-E91E-717A-0489-E8982ECDDB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7544" y="2735377"/>
            <a:ext cx="4098356" cy="33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2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Design of Device Driver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7096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Design of Device Driver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508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Design of Device Driver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peripheral driver, External device driver – I2C,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연결됨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Polling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외부장치를 주기적 검사하여 정보 송수신 준비가 되었는지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(flag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 기능만 수행해 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polling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 실행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차단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 후 원하는 결과를 얻을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종료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(programmer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monitoring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상호작용할 시기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Interrupt-driven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준비를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처리를 위해 해당 위치로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I/O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request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interrupt request line(mask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회복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interrupt request line(mask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받으면 안되는 주요 명령 시퀀스를 위한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register, state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handler routine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interrupt handler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 조사하고 필요한 작업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저장한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이전 상태로 복구하는 명령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구동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Event-driven: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Interrupt-driven 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시 설계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짧게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 변수를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volatile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 순위가 높은 항목 먼저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DMA-driven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중 일부를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작업을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PIO(Programmed I/O):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반복적 검사하면서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옮기는 입출력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 request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ack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원하는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 word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request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제거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끝나면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구동해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이동하는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다른 작업 수행하도록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to 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to MCU,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대역폭이 제한된 외부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채널용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(polling-low, interrupt, DMA – medium),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(polling &lt; interrupt &lt; DMA)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AD10CEE-0C90-958F-91F7-9B1E665999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2292" y="1355100"/>
            <a:ext cx="4245861" cy="15584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FCD278-D6D1-45BF-19A1-BF7DFB094D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3748" y="3429389"/>
            <a:ext cx="2930828" cy="20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ADC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958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ADC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779319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ADC(Analog Digital Converter)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변환하는 장치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강함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margin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두기 때문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Error correction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두어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및 교정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변환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Sample and Hold(S/H)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 amplifier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buffer amplifier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충방전을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양단 전압이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비슷하게 만듦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(Sample)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비슷해 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충전된 전하를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일정시간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level, sampling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 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나누어진 일정한 간격으로 값을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근사화하는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양자화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(Quantization)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(encoding)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Flash ADC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사전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여러 개의 기준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ref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기준 전압보다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변환되어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변환하기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회로가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가장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차지하는 크기와 소비전력이 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분해능은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한계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Up-Down Counting Converter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up-down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Tracking Converter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up-down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추적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초기에는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Successive Approximation Converter(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연속 근사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S/H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DAC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일치되도록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순서대로 비교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기준 전압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SAR bit = 3,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5/2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0.625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시작되면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전압과 기준 전압 비교하여 입력 전압이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입력전압이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반복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converter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A913DF4-8A75-11D4-0E47-EB3981DB9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510"/>
          <a:stretch/>
        </p:blipFill>
        <p:spPr>
          <a:xfrm>
            <a:off x="9510245" y="1424539"/>
            <a:ext cx="2341874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D11D31-045E-4787-4BB8-ED9837397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339"/>
          <a:stretch/>
        </p:blipFill>
        <p:spPr>
          <a:xfrm>
            <a:off x="8258688" y="2694069"/>
            <a:ext cx="2503114" cy="16319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E69FA2-4BC0-6ED9-332A-A9A9E157F7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576" y="2477306"/>
            <a:ext cx="2176283" cy="2003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B40C81-9B46-BFA4-D61C-7940D49FF5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7336"/>
          <a:stretch/>
        </p:blipFill>
        <p:spPr>
          <a:xfrm>
            <a:off x="7389462" y="4311218"/>
            <a:ext cx="2545791" cy="13281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3D8F26-FFDA-ECED-7F2A-EB214BF6CCB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5253" y="4559515"/>
            <a:ext cx="2039201" cy="11284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600E30-4349-39EF-B13F-0FB39759B7E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7000"/>
                    </a14:imgEffect>
                    <a14:imgEffect>
                      <a14:brightnessContrast bright="5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576" y="5063987"/>
            <a:ext cx="2552700" cy="16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1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ADC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70002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감쇠를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Moving Average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신호는 고주파 영역이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smoothing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pass filter /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동일하게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Reduction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 Average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보유하다가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 average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보낸 이후 이전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버리고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받아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Weighted Moving 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한정된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= (n1*w1+n2*w2+n3*w3) / (w1+w2+w3) [n: input, w: weight]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붙은 상태로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IIR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더 많은 고주파 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더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계산량이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증가하는 문제를 해결하기 위해 고안된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재귀적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계속 영향을 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무한대의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Moving 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 filter, IIR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구현 방법은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종속적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정수형 만으로 구현될 수 있어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저전력 저비용 장치에서 구현하기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IIR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floating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처리할 수 있는 고성능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구현하기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14E69FA2-4BC0-6ED9-332A-A9A9E157F7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576" y="2477306"/>
            <a:ext cx="2176283" cy="20035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600E30-4349-39EF-B13F-0FB39759B7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7000"/>
                    </a14:imgEffect>
                    <a14:imgEffect>
                      <a14:brightnessContrast bright="5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576" y="5063987"/>
            <a:ext cx="2552700" cy="1693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916E3A-DFF9-8FC5-C752-53F0AC68FC0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2904" y="1115587"/>
            <a:ext cx="3087013" cy="1222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26609B-E735-D80C-D3C5-CC55FBA0DE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8113" y="3045497"/>
            <a:ext cx="3087013" cy="11176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1DDBEE-CCEB-CF70-FBE8-23729E91450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0671" y="4513726"/>
            <a:ext cx="2744455" cy="21986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B41909-5C1E-1AAD-3FB3-A89B622F0D9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4394" y="1731340"/>
            <a:ext cx="4368510" cy="9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9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Serial vs Parallel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79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0E0617-9C4C-82FF-12EC-B392674B5DDA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완성 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62658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vs Parallel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형태로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LSB(Least Significant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통신은 데이터 전송속도와 제조단가 절감을 이룸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Skew/Clock Skew: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전송했을 때 수신되는 시점이 다른 현상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기기의 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connector, cable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특성에 의해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방식을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Transmission Method(Simplex, Half duplex, Full duplex)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모드는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연결된 장치 사이에서 신호의 방향으로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Simplex: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나쁨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키보드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Half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쌍방향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(Two-directional)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하나씩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통신 채널을 번갈아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성능은 보통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무전기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채널을 동시에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(TDD, Time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타임 슬롯 주기로 송수신 방향을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(FDD, Frequency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대역을 분할하여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충돌되지 않도록 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A0078-AC13-F347-84AE-1DB5231F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30232"/>
              </p:ext>
            </p:extLst>
          </p:nvPr>
        </p:nvGraphicFramePr>
        <p:xfrm>
          <a:off x="7831667" y="1028943"/>
          <a:ext cx="392853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781">
                  <a:extLst>
                    <a:ext uri="{9D8B030D-6E8A-4147-A177-3AD203B41FA5}">
                      <a16:colId xmlns:a16="http://schemas.microsoft.com/office/drawing/2014/main" val="3263095878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2591700075"/>
                    </a:ext>
                  </a:extLst>
                </a:gridCol>
                <a:gridCol w="1094800">
                  <a:extLst>
                    <a:ext uri="{9D8B030D-6E8A-4147-A177-3AD203B41FA5}">
                      <a16:colId xmlns:a16="http://schemas.microsoft.com/office/drawing/2014/main" val="474238021"/>
                    </a:ext>
                  </a:extLst>
                </a:gridCol>
              </a:tblGrid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Comparison Factor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Serial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Parallel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6519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speed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Fast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637092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No. of Wire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80437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Bits per clock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540213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Cheap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Expensive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8314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Interference per Ch.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16501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System upgrade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Easy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257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mode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Full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Half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06155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distance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long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36066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Operation in high frequency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 bit 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90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89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Appendix(LVDS)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537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LVDS(Low Voltage Differential Signaling)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(LVDS):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떨어진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구리선을 통해 직렬 통신을 하기위한 고속 장거리 디지털 인터페이스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저진폭으로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전송함으로써 고속으로 데이터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불요복사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(EMI, Electro-Magnetic Interference)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억제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송수신간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 다른 회로에 혼입되어 영향을 주는 등 사태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SerDes: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데이터를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데이터를 병렬로 변환하는 기능 블록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여러 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데이터 전송 비트를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한 지점에서 다른 지점으로 전송하는데 필요한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병렬 전송 시 발생할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방지하여 데이터 전송 정확도를 높일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데이터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노이즈 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 소비량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기반 기술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PCI Express,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HyperTransport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표준은 송수신 노드에 연결되는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인터페이스의 전기적 특성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스윙이 있는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고속으로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Positive(V+), Negative(V-)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(Common-mode voltage)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중심으로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전위차로 스윙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반대되는 극성으로 스윙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전송함에 있어 서로 참조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신호를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전송하는데 사용된다는 점에서 기존 단일 종단 시스템과 대비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모드 전압으로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0.2 ~ 2.2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 범위를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입력되는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신호로 변환하는 회로와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 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제어하는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저항을 이용해 송신 노드와 임피던스 매칭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신호 품질을 떨어뜨리는 신호 반사에 대한 영향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개의 라인 사이의 경로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경로에서 수신 노드의 높은 입력 임피던스는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나오는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3.5 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전류를 흐르게 하여 수신 노드 입력 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전압 차이를 발생 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(100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× 3.5 mA = 350 mV))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515DA0B-0D32-AD5C-D627-D1528FA1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392" y="868118"/>
            <a:ext cx="3289562" cy="1393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1E1B0C-DC7C-AC67-251B-0AD8D02BE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650" y="2447133"/>
            <a:ext cx="5149968" cy="842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1899DC-B212-3472-8EE1-51B67E8F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2993" y="4852022"/>
            <a:ext cx="3981017" cy="1904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973CD-2171-8534-8B2C-371B9E60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328" y="4868959"/>
            <a:ext cx="3517507" cy="18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Appendix(Imp Match)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86240"/>
              </p:ext>
            </p:extLst>
          </p:nvPr>
        </p:nvGraphicFramePr>
        <p:xfrm>
          <a:off x="83627" y="868118"/>
          <a:ext cx="8814118" cy="4896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65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(Impedance, 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매칭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입력단과 출력단을 연결할 때 서로 다른 두 연결단의 임피던스 차이에 의한 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(Reflection,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손실과 왜곡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줄이려는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전류의 흐름을 방해하는 값으로 저항과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(Reactance)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유도리액턴스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인덕턴스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커패시턴스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주파수에 따라 달라지고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전력을 소비하지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임피던스에 의한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손실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잡음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최대전력전달 조건이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공급전력이 수신 측으로 최대전력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변압기를 사용하여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종단 저항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 매치 회로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중간에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매칭단을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배치하면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전체 저항 값이 작아지고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크기도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작아짐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8D8E8D0-8BE5-EFD1-B4C2-81A0536E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647" y="3817339"/>
            <a:ext cx="6743005" cy="17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5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7465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SerDes(Serializer-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(Serializer)-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줄임말로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입출력 신호를 보상하기 위해 고속 통신에서 일반적으로 사용되는 기능 블록들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 Blocks)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통신을 위해 송신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직렬로 변환하고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병렬로 변환하는 기능 블록을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송수신단 동기화를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용도는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I/O 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상호접속의 수를 최소화하여 단일 라인 또는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라인으로 데이터 전송을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Functional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PISO(Parallel In, Serial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클럭 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 Clock Input),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입력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Input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내외부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PLL(Phase Lock Loop)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이용하여 병렬 클럭을 직렬 주파수 크기까지 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형태는 병렬 클럭당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병렬 데이터를 수신하고 더 높은 직렬 클럭 속도로 데이터를 전환하는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 도메인 간에 데이터를 전송할 때 발생하는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buffer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SIPO(Serial In, Parallel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클럭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Clock Output),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출력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Output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정보를 추출하여 수신 클럭 정보를 획득하고 수신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이해할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전송하지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수신단의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(Reference 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정확하게 수신 받기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활용해 올바른 전송 주파수로 수신 클럭을 재설정하고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클럭을 병렬로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이중 버퍼로 연결된 구조로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하나는 더 느린 병렬 측을 위해 데이터 보관하는데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878DD6-2ECA-C0BA-DF9C-7C750D47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11" y="4180468"/>
            <a:ext cx="2750289" cy="25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4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1006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쉽게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제공하며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제공하기 위해 신호 전환에 필요한 최소한의 통계적 경계를 배치하는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Parallel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Data-Address-Control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병렬로 직렬 버스에 입력되어 사용되고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 쌍으로 동시에 전달되므로 신호 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Embedded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직렬화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시작될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+ 1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먼저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주기적으로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미리 명시적으로 선언되어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동기화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(Lock to Random Data)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장치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전원을 켰을 때 자동으로 주기적인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탐색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Payload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시간이 지남에 따라 값이 변경되기 때문에 수신기는 고유한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찾아 재동기화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payload data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수신기가 원격 모듈에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수신기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있어 송수신기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요구사항이 완화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E9B7E0-D595-EF09-5F8D-3A62AE28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106" y="4259894"/>
            <a:ext cx="3665565" cy="2192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6A203-FF80-96AA-AE6D-4A2C014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7218" y="4799425"/>
            <a:ext cx="5639594" cy="1558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77403-DA27-11DF-4442-E35773941636}"/>
              </a:ext>
            </a:extLst>
          </p:cNvPr>
          <p:cNvSpPr txBox="1"/>
          <p:nvPr/>
        </p:nvSpPr>
        <p:spPr>
          <a:xfrm>
            <a:off x="1896476" y="6452452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Parallel Clock &gt;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3F18-7697-E783-6CCD-824484B33CBB}"/>
              </a:ext>
            </a:extLst>
          </p:cNvPr>
          <p:cNvSpPr txBox="1"/>
          <p:nvPr/>
        </p:nvSpPr>
        <p:spPr>
          <a:xfrm>
            <a:off x="7219950" y="6452452"/>
            <a:ext cx="24141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Embedded Clock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5209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3129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- 8b/10b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구조로 일반적으로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10-bti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기준 클럭을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기능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주파수 변환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내장된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코드를 사용하면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패킷이 시작할 때 일정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측 인터페이스에는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line 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8b/10b 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decoder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Giga bit ethernet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사용되는 일반적인 코딩 체계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scrambler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밸런스와 변환을 통계적으로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추가된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결정론적 변환을 통해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encoder,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scrambler,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기어박스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(66b  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인터페이스를 완전 직렬 신호로 변환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Interleaved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느린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빠른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55497E7-7393-2833-875A-9D964B30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164" y="3706018"/>
            <a:ext cx="4449661" cy="2637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19B28-2C3D-3D51-D454-2A5A5BB1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24" y="4216195"/>
            <a:ext cx="4449661" cy="1616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8444-A799-A220-AA9F-619139B3A4DC}"/>
              </a:ext>
            </a:extLst>
          </p:cNvPr>
          <p:cNvSpPr txBox="1"/>
          <p:nvPr/>
        </p:nvSpPr>
        <p:spPr>
          <a:xfrm>
            <a:off x="750044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Bit Interleaved &gt;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8816B-30AF-DD69-1C8F-3BB3604716A4}"/>
              </a:ext>
            </a:extLst>
          </p:cNvPr>
          <p:cNvSpPr txBox="1"/>
          <p:nvPr/>
        </p:nvSpPr>
        <p:spPr>
          <a:xfrm>
            <a:off x="211158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8b/10b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993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02151"/>
              </p:ext>
            </p:extLst>
          </p:nvPr>
        </p:nvGraphicFramePr>
        <p:xfrm>
          <a:off x="83626" y="868118"/>
          <a:ext cx="975709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00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Skew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전송 선로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채널을 통해 동시에 신호 비트열이 전송된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도달하지 못하고 시간 차를 가지고 도달한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(Timing Skew)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송신단과 수신단에서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동기화되지 못한 상황도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DC Balanced Signal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미리 정해진 주파수 이하에서만 매우 적은 신호 전력만으로 전송하도록 설계된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고주파 영역만 활성화되고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저주파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(DC)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미약한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Interleaving(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끼워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구간을 통해 트래픽을 전송할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있는 군집 에러를 랜덤 에어로 변환하여 에러 정정을 용이하게 하기 위해 사용되는 기법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무선 전송시스템에서의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interleadving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오류 발생을 랜덤하게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페이딩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 집중 비트 에러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(Burst Error)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발생되기 쉬운 무선 채널 환경에서 집중적인 비트 에러를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다중화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유사동기식 다중화 방식 상에서의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채널의 신호를 하나씩 순차적으로 추출해 일렬로 배열하며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 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상에서 주파수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휘도신호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(4.2 MHz)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대역을 포함시켜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보내는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7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Appendix(Metastability)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315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Metastability(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논리회로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장치에서 주로 발생하는 현상으로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수신할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CDC(Clock Domain Crossing)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상황에서 주로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CDC: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 사이에서 신호가 전달되는 상황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Setup-and-Hold Time: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안정적으로 수신 받기 위해 신호는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전후로 일정시간 논리 영역에서 유지되어야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 시점에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변경되거나 비정상적으로 늘어지면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전압을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시스템에서는 발생하지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analysis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closure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 충족하도록 보장하고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달라져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전압값을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논리적으로 예측할 수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상태에서는 불가능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내재된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(Inherent Delay)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느리게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 설계자는 목적지의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register chain/synchronizer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신호를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다시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논리값으로 변환하기 전 추가적 시간을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 register chain / synchronizer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요구사항을 충족하는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모두 동일하거나 위상 관련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관련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구동되거나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제외하고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fan-out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CF251B7-A5CA-9F6B-74E9-A12D008A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308" y="3830039"/>
            <a:ext cx="5284065" cy="2863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039F0-E2C3-F139-75AF-42AC259E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1736" y="2881248"/>
            <a:ext cx="4068066" cy="1828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54FED-7B44-0D4E-920F-49F51A3D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10325"/>
            <a:ext cx="5581024" cy="1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Appendix(Jitter)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33488"/>
              </p:ext>
            </p:extLst>
          </p:nvPr>
        </p:nvGraphicFramePr>
        <p:xfrm>
          <a:off x="83626" y="868118"/>
          <a:ext cx="11974527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Jitter(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전송에서 신호가 예정보다 빠르게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느리게 나타나서 발생하는 오류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시간적으로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이벤트의 변동성을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진폭과 주파수를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비누적적인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단기적 위상 변동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(Wander: 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미만의 변조 주파수를 갖는 장기적인 위상 변동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클럭의 불안정성을 측정하고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시간 범위 내에서의 변동성을 나타내는 지표로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BER(Bit Error Rate)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시스템 성능 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Random Jitter + Deterministic 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Random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상관없이 불규칙한 특성으로 인해 발생되는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크기가 정해지지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영역에서는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설명되고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영역에서는 위상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(Phase noise)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샷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1/f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기타 물리적 효과 등으로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Deterministic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 가능한 패턴이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circuit, layout, 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등에서의 잘못된 설계에서 비롯되며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관계가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크기가 한정될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계측 장비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오실로스코프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(Oscilloscope) – Time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Peak-Peak,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Cycle, Period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frequency clock, data-dependent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(clock,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교차되는 데이터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Cursor measurement: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트리거되는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부분으로부터 발생되는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(trigger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멀수록 크게 나타남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Histogram: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파형의 샘플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픽셀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기반으로 데이터 분포를 그래픽으로 표현한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Statistics: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랜덤 성분이 포함되어 있어 신호 속성을 분석하는데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(random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성분은 평균값과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표준편차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Track: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파형에 대해 시간이 경과함에 따라 측정 결과가 어떻게 변화되는지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 결과와 신호의 타이밍 관계 알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Spectrum: FFT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이용해 측정된 신호에 대한 주파수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Eye Diagram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파형을 중첩해 생성하여 신호의 불안정성이나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영향을 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CDR(Clock Data Recovery)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eye diagram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스펙트럼 분석기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(Spectrum Analyzer) – Frequency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신호의 주파수 영역에서 변동성을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RMS Phase Jitter, Phase noise, Jitter Frequency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Lower Noise Floor, Easy detection of Spur vs Random Jitter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카운터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송신기와 수신기를 비동기로 만들 수 있으면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부정확해도 시스템은 수신기 클럭에 의존해서 동작하기에 노이즈가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줄어듬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34E34AE-A35A-7405-011A-47C14261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547" y="1417528"/>
            <a:ext cx="4573606" cy="27680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4019D1-6A01-1FAC-6DF3-9886EDAD236E}"/>
              </a:ext>
            </a:extLst>
          </p:cNvPr>
          <p:cNvSpPr/>
          <p:nvPr/>
        </p:nvSpPr>
        <p:spPr>
          <a:xfrm rot="2700000">
            <a:off x="9444448" y="568688"/>
            <a:ext cx="3239589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내용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450321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[A]Synchronous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618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Embedded System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37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[A]Synchronous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477488"/>
              </p:ext>
            </p:extLst>
          </p:nvPr>
        </p:nvGraphicFramePr>
        <p:xfrm>
          <a:off x="83626" y="868118"/>
          <a:ext cx="69805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81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답하고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반응속도가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처리량이 많아 시스템 부하가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응답하지 않으면 시스템이 다운될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응답은 즉각적이지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보내고 자기 할 일을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즉각 대응하지 않아 시스템 부하가 적음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 반응속도가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18492B-242C-EF13-C43A-3E9F2CC632B5}"/>
              </a:ext>
            </a:extLst>
          </p:cNvPr>
          <p:cNvGrpSpPr/>
          <p:nvPr/>
        </p:nvGrpSpPr>
        <p:grpSpPr>
          <a:xfrm>
            <a:off x="270963" y="3074936"/>
            <a:ext cx="2562225" cy="2906426"/>
            <a:chOff x="231775" y="2891750"/>
            <a:chExt cx="2562225" cy="29064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4B70C-6A36-F473-70FB-17A30CFD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775" y="2891750"/>
              <a:ext cx="2562225" cy="25260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DB646-381F-6358-81FC-5E1E3954952E}"/>
                </a:ext>
              </a:extLst>
            </p:cNvPr>
            <p:cNvSpPr txBox="1"/>
            <p:nvPr/>
          </p:nvSpPr>
          <p:spPr>
            <a:xfrm>
              <a:off x="433474" y="5521177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Synchronous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C2F2B9-EE53-16DE-8230-BCEFCEEFA560}"/>
              </a:ext>
            </a:extLst>
          </p:cNvPr>
          <p:cNvGrpSpPr/>
          <p:nvPr/>
        </p:nvGrpSpPr>
        <p:grpSpPr>
          <a:xfrm>
            <a:off x="3573903" y="3074936"/>
            <a:ext cx="2562226" cy="2914946"/>
            <a:chOff x="2963864" y="2883229"/>
            <a:chExt cx="2562226" cy="29149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291897-9C79-1CB8-9808-B73D82F1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3864" y="2883229"/>
              <a:ext cx="2562226" cy="2534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8CB87-311E-6691-A1E7-882F3B1A0C28}"/>
                </a:ext>
              </a:extLst>
            </p:cNvPr>
            <p:cNvSpPr txBox="1"/>
            <p:nvPr/>
          </p:nvSpPr>
          <p:spPr>
            <a:xfrm>
              <a:off x="3165564" y="5521176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Asynchronous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08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UART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207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UART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58513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UART(Universal Asynchronous Receiver/Transmitter)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(UART):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데이터의 형태를 직렬 방식으로 전환하여 데이터를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RS232, RS422, RS485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표준과 함께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자료 형태나 전송 속도를 직접 구성할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전기 신호 수준과 방식이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관리 받음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memory/register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있어 차례로 읽어 직렬화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기본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주변기기의 일종으로 병렬 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통신하는 개별 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(Parallel): n-bit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Baud rate: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보내는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bps(Bit Per Second)]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time T = 1/baud rate [sec] (Ex. 9600 baud = 1/9600 sec = 0.000104 sec = 104 us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시작과 끝을 알기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bit(0), stop bit(1)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시작되면 신호가 변경됨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Byte(8-bit)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통신을 주로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10-bit data 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5~8-bit(parity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max 9-bit)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송신 측이 보낸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변경되었는지 확인하는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1: data frame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(Full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송신과 수신을 동시에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최근에는 동기화 통신인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USART(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9-bit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1:1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master&amp;slave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baud rate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허용오차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(Tolerance)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9998B3-4A63-6AD6-A4B9-211CF1A2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3087616"/>
            <a:ext cx="3429627" cy="1840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91F8D-0B0B-8FA6-52B0-740E07C9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053" y="3635210"/>
            <a:ext cx="2738020" cy="1292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C1A10-C9D3-B163-ED7C-4C9C1135C1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1041886"/>
            <a:ext cx="3429627" cy="18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9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SPI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782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2045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SPI(Serial Peripheral Interface)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주변장치 인터페이스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(SPI):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차례대로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직렬 데이터 인터페이스의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10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Master-Slave(1 :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initialization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Ethernet, Bluetooth, WIFI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구현이 단순하고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적게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고속으로 대량의 데이터를 전송할 필요가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간의 통신에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AE320DA-7E0C-8F37-068C-B2159FE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3653" y="977957"/>
            <a:ext cx="4530786" cy="11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4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65318"/>
              </p:ext>
            </p:extLst>
          </p:nvPr>
        </p:nvGraphicFramePr>
        <p:xfrm>
          <a:off x="83626" y="868118"/>
          <a:ext cx="11974527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card, RFID, 2.4GHz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송수신기 등에서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중간에 방해없이 계속해서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연속적인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스트림으로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조건으로 데이터 패킷의 시작과 끝 정의하여 전송 중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데이터가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 Capacitance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클수록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정상적으로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하기 위해 물리적 전압 레벨을 변환해야 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많아질수록 정확한 전압 레벨 변환 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SCLK(Synchronous Clock):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클럭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전송속도는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 상태를 설정하는 속성인 클럭 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(CPOL, Clock Polarity)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0, Rising Edge)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1, Falling 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데이터를 전송할지 설정하는 속성인 클럭 위상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(CPHA, Clock Phase)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동기화는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CPHA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유형을 가짐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MOSI(Master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Output, Slave Input):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MISO(Master Input, Slave Output):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SS/CS(Select Slave/Chip Select):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level(LOW,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설정하여 통신할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상태에서는 고전압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Daisy-chain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SS/CS Low signal(slave activation)  MOSI/MISO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transmission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start bit/stop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계속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지정 시스템이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빠른 데이터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MISO, MOSI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라인을 분리해 데이터를 동시에 주고 받을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수신 여부 확인함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 형식이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허용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3786C3-8C22-139B-040A-FBE0E5F9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1388" y="4141091"/>
            <a:ext cx="1671842" cy="178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CFB727-AEBF-F9D1-5E03-591C90E4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1097" y="4102596"/>
            <a:ext cx="1759903" cy="1887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A05DFA-CE2D-278A-1052-8FA874F588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202" y="2458473"/>
            <a:ext cx="3113790" cy="1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5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I2C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254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74"/>
              </p:ext>
            </p:extLst>
          </p:nvPr>
        </p:nvGraphicFramePr>
        <p:xfrm>
          <a:off x="83626" y="868118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I2C(Inter-Integrated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직렬 버스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(Half Duplex Serial Bus) protocol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EEPROM, ADC, DAC, I/O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저속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: M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(SCL, SDA)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전원공급장치는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저항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전송속도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Standard: 100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Fast: 400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High speed: 3.4 Mbps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Ultra fast: 5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SDA(Serial Data):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주고받는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SCL(Serial Clock):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전송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전송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60EE53-3121-F3B0-98EB-55A4572E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2330" y="1034597"/>
            <a:ext cx="5066770" cy="239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64395-CD46-B072-C553-0F1F14C4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530" y="3523871"/>
            <a:ext cx="2387599" cy="11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7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63116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 Format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분할되고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존재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전환되기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Stop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 및 유지하고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고유의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7/10-bit data frame(7-bit: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10-bit: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연결된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Read/Write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(Write, LOW, 0)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(Read, 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ACK/NACK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frame,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성공적으로 수신되면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송신 측으로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크기 유지되고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수신 측으로 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받아야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A4B643-9F14-6B16-A91F-B873D9FE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452" y="1707017"/>
            <a:ext cx="2953748" cy="1093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513C9F-34C6-82A2-B64B-63211233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994" y="2800230"/>
            <a:ext cx="5391919" cy="1438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C4F0E-E956-A4A5-48CC-28AADFFE51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163" y="4333636"/>
            <a:ext cx="4284326" cy="14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6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95078"/>
              </p:ext>
            </p:extLst>
          </p:nvPr>
        </p:nvGraphicFramePr>
        <p:xfrm>
          <a:off x="83627" y="868118"/>
          <a:ext cx="926357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read/write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일치하지 않으면 현 상태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또는 수신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수신 받고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 bit(LOW) return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Master &amp; n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4.7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풀업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저항을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Master &amp; m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제어함으로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wait,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350A51-D2CC-717B-0D0B-936745EEE4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503" y="4361365"/>
            <a:ext cx="1231511" cy="1670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425D5D-750D-C22C-A3B1-56D92277D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2760" y="4361365"/>
            <a:ext cx="1269695" cy="2123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7E52A1-6F65-B3C7-0301-4CA5056344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130" y="2291862"/>
            <a:ext cx="2214631" cy="1987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142FC-EE36-CC63-D84D-7478687BFE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577" y="2291862"/>
            <a:ext cx="2656156" cy="1987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142EB6-8401-8C9C-FB42-FE99B61D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291862"/>
            <a:ext cx="2238405" cy="19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Embedded System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12302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용도로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(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C0955C2-6514-CEB3-BAC7-25EEA0A9E30C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349171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Bluetooth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8730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59559"/>
              </p:ext>
            </p:extLst>
          </p:nvPr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144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7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496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39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CAN(Controller Area Network)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전기적 노이즈 발생이 많은 자동차 환경에서 신뢰성을 확보하기 위해 개발된 통신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전위차를 통해 데이터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H: 2.5 V ~ 3.5 V, CAN L: 1.5 V ~ 2.5 V (H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전위치가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신호가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dominant(0, 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125kbps 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1Mbps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데이터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다수의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(standard: 11bit, extended 29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통신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처리를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Twist pair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노이즈 환경에 강함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신호 충돌 대책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(CSMA/CA)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Protocol(Standard)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SOF(Start of Frame):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이후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(dominant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메시지 전송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Field(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중재 필드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Identifier: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우선순위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낮을수록 우선순위 높음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(11 bits)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보내면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낮은 것이 먼저 보내지고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나머지는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RTR(Remote Transmission Request):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 Field(6 bits)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IDE(Identifier Extension): CAN Standard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Extended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R0: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bit(1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DLC(Data length code):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(DLC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전송하는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 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CRC(Cycle Redundancy Check): 16bit checksum(15 bit check, 1bit delimiter)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K-line, LIN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checksum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CRC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모듈러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ACK(Acknowledgement):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 bits [slot bit,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delim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])(01: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정상수신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비정상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EOF(End of frame):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프레임의 끝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(7 bits) (stuffing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IFS(Interframe space):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버퍼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(3 bits)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CAN(29 bits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SSR(Substitute Remote Request): Extension format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R1: Reserved bit(1 bit)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3B048CCF-A706-8316-ACEF-289F2C29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55" y="2137305"/>
            <a:ext cx="6599463" cy="5442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11D976-4D7F-CBF5-1F92-28EBD7D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3" y="2804834"/>
            <a:ext cx="6593735" cy="5384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9F01D2A-F3E7-EC89-B15C-D85936CE6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7389" y="4927191"/>
            <a:ext cx="5406675" cy="165460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75C2CDF-D98F-63C7-E2BC-73A185C3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8343" y="4013114"/>
            <a:ext cx="5140650" cy="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33367"/>
              </p:ext>
            </p:extLst>
          </p:nvPr>
        </p:nvGraphicFramePr>
        <p:xfrm>
          <a:off x="83626" y="868118"/>
          <a:ext cx="119745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달아줘야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차등신호로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차등신호를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정전기 같은 왜란에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손상을 입어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 입는 것을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Resistor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왜곡을 보호하기 위한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ISO 11898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CAN 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종단에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30E2D540-1D12-18B0-0BE1-4B2F9387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6" y="2383579"/>
            <a:ext cx="4494502" cy="18819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3D8A0-6E49-AEEC-3317-7605DEB9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76080"/>
            <a:ext cx="4798710" cy="25274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64161E2-AD96-C3A4-E2CB-961F3E8D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073" y="4113824"/>
            <a:ext cx="3931964" cy="27884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E28276-2DAA-67F5-9832-B4CBF5FC6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128" y="2351246"/>
            <a:ext cx="5371657" cy="180783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4D01DD-0D09-0679-4975-DA0513194B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528" y="2548107"/>
            <a:ext cx="227604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266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프레임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Frame(2.0A), Extended Frame(2.0B)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ote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Frame: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형태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받은 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응답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reception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 응답 기능이 설정되어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일치해야 응답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Frame: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규칙을 어기는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(stuffing error)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있음을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6~12 bits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종료 상태로 이루어짐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 Overload Frame: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처리 중일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시작을 지연하기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뒤에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6~7 bits overload flag + 8 bits overload status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 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영향을 주지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나올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장치들이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받을 때까지 기다리도록 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error: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(SOF~EOF)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 error: ACK slot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수신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보내주지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수신 장치가 접속되어 있지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 Del)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 error: 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맞지 않을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Stuff error: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규칙이 맞지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(SOF~CRC sequence)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error: CRC Del, ACK Del,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0(Dominant)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나타날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Status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내부에 송신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(TX_CNT),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(RX_CNT)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검출되면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 counter &gt;127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상태로 변화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error frame(6 bits 0 status)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송신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passive error frame(6 bits 1 status)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인한 통신망 마비를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권한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방지를 위해 지연시간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TX_CNT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통신망 접속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H/W Reset, S/W Reset(128 * 11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HIGH(recessive)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수신받아야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9C08F23-D8F0-8413-3F1D-A86184C7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8325" y="4106894"/>
            <a:ext cx="4503059" cy="2580265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6319972-A928-DAE9-16EA-45971556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43454"/>
              </p:ext>
            </p:extLst>
          </p:nvPr>
        </p:nvGraphicFramePr>
        <p:xfrm>
          <a:off x="4474300" y="2792791"/>
          <a:ext cx="73885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5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Stuffing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상태로 유지되면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반대 상태로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장치는 원래대로 복원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510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85508"/>
              </p:ext>
            </p:extLst>
          </p:nvPr>
        </p:nvGraphicFramePr>
        <p:xfrm>
          <a:off x="83626" y="868118"/>
          <a:ext cx="1197452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 Protocol Using 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장치 파라미터에 쉬운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이벤트 구동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동기적 읽기와 입출력 및 파라미터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자동화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통합 수용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개방형 및 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장치에서의 상호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운용성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실시간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전원과 신호가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cable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p2p, multicast, multi-master, mater-slave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addressing,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자동화를 위한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광전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 스위치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valve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manifold,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motor starter,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바코드기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저비용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공급되는 네트워크에서 장비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Kingdom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책임자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세계 제품 식별 표준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EAN/UPC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로봇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이동식 유압장치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안전 중요 앱을 위한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(scalability),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&amp; SDC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과의 통합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OSEK/VDX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유닛 간의 데이터 교환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결정 및 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운영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(ECU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실시간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비애플리케이션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관련 측면의 개발 및 변형 관리에 반복적 발생하는 높은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제작 화사마다 다른 인터페이스로 인한 제어 유닛 호환성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(portability)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재사용성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비용과 개발 시간의 절감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SAE J1939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식별자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폐회로 제어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농업용 장비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트랙터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수확기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공공사업을 위한 엔진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Smart Distributed System(SDS)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39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26500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설정을 위해 제공되며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transmission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전송해야 하는지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Acceptance 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확장가능하고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FIFO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808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30734"/>
              </p:ext>
            </p:extLst>
          </p:nvPr>
        </p:nvGraphicFramePr>
        <p:xfrm>
          <a:off x="83626" y="868118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Operating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INQR bit clear(INAK bit clear  INQR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오고가는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Timing(CAN_BTR), CAN options(CAN_MCR)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filter banks(mode, scale, FIFO assignment, activation, filter values)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FINIT bit(CAN_FMR)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밖에서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CAN_FA1R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activation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사용되지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(FACT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기다림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CAN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동기화와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송신을 시작하기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위한 요청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진입이 요청됨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독립적이지만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비활성일 때 수행되어야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전 반드시 수행되어야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하드웨어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소비를 줄이기 위해 자동으로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정지하지만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 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F59F7EBB-1BB7-FE7C-F04C-FDBFC851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3098" y="934539"/>
            <a:ext cx="4212299" cy="24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3866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28945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&amp; LBKM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frame, 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수신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recessive(1,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보낼 수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할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bit(ACK, overload flag, active error flag)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보내야 하는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모니터링 할 수 있도록 내부적으로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분석하는데 사용됨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LBKM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이벤트와의 독립을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Both mode(Silent mode + Loop back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Hot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selftest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7168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전송을 요청하기 전 식별자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DLC,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register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권한이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최우선이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scheduled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전송이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RQCP, TXOK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전송 성공을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실패할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Lost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ALST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Transmission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값이 작은 식별자가 최우선 순위를 가지게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값이 동일하다면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낮은 것부터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Transmit Request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TXFP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전송에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ABRQ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사용자는 전송 요청을 중단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Pending/Scheduled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즉시 중단됨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결과를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bit set,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중단되고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경우에서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적어도 현재 전송의 끝에서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Nonautomatic Retransmission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Triggered Communication option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요구사항을 충족하기 위해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NART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시작되며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시도가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arbitration loss/error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재시작하지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전송 시도 끝에서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완료되었다고 여기고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TXOK, ALST, TERR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6B14E0C-2CF2-B36B-30EE-31783E16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9611" y="1894266"/>
            <a:ext cx="4201135" cy="29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5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7332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Triggered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Communication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활성화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stamp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마다 증가됨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전송과 수신에서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캡쳐됨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일관성 보장을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관리됨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Message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통과했을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수신된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01b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설정하는 이벤트에 신호를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해제함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동안에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들어가는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(FMP[1:0} = 10b)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3(FMP[1:0]=11b)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만다는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반복됨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반드시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그렇지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야기하고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구성에 따라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Disabled(CAN_MCR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reset),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덮여쓰여짐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항상 최신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Enabled(CAN_MCR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related Interrupts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bit set,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FOVIE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FOVR bit set,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C62A6A44-9F76-1FBA-53D1-D632D933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169" y="1005550"/>
            <a:ext cx="3445926" cy="30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02559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내용과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필요한지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간섭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(Intervention)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configurable, scalable filter bank(27:0)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이러한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소모를 아낄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register(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CAN_FxR0, CAN_FxR1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Scalable Width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요구사항에 맞게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독립적으로 확장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EXTID[17:0],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EXTID[17:15],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mode/Identifier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“must match” / “don’t care”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registers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지정되고 단일 식별자 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배로 증가함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Scale &amp; Mode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CAN_FAR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CAN_FS1R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scale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list/identifier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그룹을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식별자를 선택하기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사용되지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비활성화 시켜야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최대값으로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Number)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52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92739"/>
              </p:ext>
            </p:extLst>
          </p:nvPr>
        </p:nvGraphicFramePr>
        <p:xfrm>
          <a:off x="83626" y="868118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식별해야 올바른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쉽게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문제를 방지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사용법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Expected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목적지 위치에 접근하기 위해 배열의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Non-masked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식별자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masked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비교를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activation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하나씩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독립적인 번호 지정 방식이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combination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성공적으로 통과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Priority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- 32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scale,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우선순위 부여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숫자가 낮을수록 높은 우선순위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0A3A61B4-B367-B197-280A-3E5CEDF6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9597" y="914434"/>
            <a:ext cx="4432113" cy="32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D6B81E-E587-C57B-C085-EE87BECC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98" y="910991"/>
            <a:ext cx="5867400" cy="52768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1B4317E-1101-ECBE-660F-FC69FB3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122" y="1343912"/>
            <a:ext cx="6101135" cy="45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3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84661"/>
              </p:ext>
            </p:extLst>
          </p:nvPr>
        </p:nvGraphicFramePr>
        <p:xfrm>
          <a:off x="83626" y="868118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Storage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identifier, data, control, status, time stamp info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관련 모든 정보를 포함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전송될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알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수신되었을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3B8A2D7-0C0D-6D9B-9F13-7CB3129E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2675069"/>
            <a:ext cx="6896100" cy="17907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B9E6379-55AC-5109-7118-E5D7A1F5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4503792"/>
            <a:ext cx="68961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5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53078"/>
              </p:ext>
            </p:extLst>
          </p:nvPr>
        </p:nvGraphicFramePr>
        <p:xfrm>
          <a:off x="83626" y="868118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Error Counter(TEC bit in CAN_ESR register) / Receive Error Counter(REC bit in CAN_ESR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안정성을 결정하기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 error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제공할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유연한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생성을 구성할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TEC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(CAN_ESR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BOFF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표시됨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(Error Active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지정한 복구 시퀀스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 *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들어간 후 자동적으로 복구 시퀀스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 요청을 통해 복구 시퀀스를 시작해야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관찰이 불가능하므로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5921FD6-C368-E1A4-2097-08118B3B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142" y="3653270"/>
            <a:ext cx="5110373" cy="30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46410"/>
              </p:ext>
            </p:extLst>
          </p:nvPr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bus-line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 bit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following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nominal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설명됨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Synchronization(SYNC_SEG)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Time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change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time quantum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1(BS1)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PROP_SEG, PHASE_SEG1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1~16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주파수의 차이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 phase 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자동적으로 늘어날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2(BS2)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PHASE_SEG2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1~8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(Negative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단축될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Resynchronization Jump Width(SJW)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 양에 대한 상한을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1~4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송신하지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bus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transition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확장되어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단축되어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이동시킴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프로그래밍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보호 조치로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 Register(CAN_BTR) 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Standby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64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756F402-CAFB-837A-469D-614E95C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8" y="794367"/>
            <a:ext cx="6702783" cy="406466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713F0E-1FFA-480C-695D-1448B65FF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712" y="773247"/>
            <a:ext cx="5427524" cy="59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1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17512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프로젝트 소스 코드를 수집해 컴퓨터가 이해하는 기계어 명령으로 바꿔주는 장치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(Preprocessor): 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 실행되는 별도의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macro,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전처리문을 정리하고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검사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 Compiler: 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과정으로 파일에 작성된 고급 언어 명령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어셈블러 파일을 해석하여 기계어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어셈블리어로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Assembler: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변환된 어셈블리어를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기계어 명령으로 변환해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file(.obj)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Linker: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기계어로 된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파일을 연결할 수 있는 정보와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debugging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담고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ELF(Executable)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파일을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Relocation: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reference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Resolution: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동일한 이름의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사용할 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전단부와 후단부로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전단부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language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분석해 중간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어휘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의미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코드 생성의 단계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후단부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 기계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타겟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(intermediate)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번역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단계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Cross Compiler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수행되고 있는 기계에 대한 기계어로 번역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타겟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기계어로 번역하는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 받아 목적 언어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기계어 명령으로 변환하지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직접 실행해서 결과를 출력해주는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program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CD39A6D-A66D-EE15-4184-E6D9465B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5261" y="2579442"/>
            <a:ext cx="3702891" cy="39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6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88802"/>
              </p:ext>
            </p:extLst>
          </p:nvPr>
        </p:nvGraphicFramePr>
        <p:xfrm>
          <a:off x="83625" y="868118"/>
          <a:ext cx="12020633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6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CAN_IER(Interrupt Enable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독립적으로 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불가능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0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1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2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RQCP2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0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CAN)RF9R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FMP0 bit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full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CAN_RE0R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overrun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FOVR0 bit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1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FMP1 bits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 overrun condition,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FOVR1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and Status Change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condition, CAN_ESR(Error Status Register)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Wakeup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모니터링되는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59CDBC8-AE33-9182-8EB7-813009E6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3222" y="1239698"/>
            <a:ext cx="5401223" cy="5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Registers(Intro)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5686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Registers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word(32 bits=4 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Access Protection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구성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일시적 장애를 일으킬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문제를 일으키지 않지만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방해함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_FFAR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(scale, mode, FIFO assignment)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FINIT(Filter Initialization)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734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36935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Control &amp; Status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CAN_MCR(Master Control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0x0001 0002 (BDF set, Sleep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DBF(Debug Freeze)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during Debug.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[14:8]: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[7]: TTCM(Time Triggered Communication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disabled, 1: enabled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ABOM(Automatic Bus-Off Management)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상태를 떠날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set&amp;clear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[5]: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AWUM(Automatic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 reset)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NART(No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성공적으로 전송될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자동으로 재전송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2345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00981"/>
              </p:ext>
            </p:extLst>
          </p:nvPr>
        </p:nvGraphicFramePr>
        <p:xfrm>
          <a:off x="108736" y="2518593"/>
          <a:ext cx="1197452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RFLM(Receive FIFO Locked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not-locked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TXFP(Transmit FIFO Priority)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(pending)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순서를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식별자를 통한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순서에 의한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SLEEP(Sleep Mode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진입하라는 명령을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완료됨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탈출을 위해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AWUM bit set, SOF bit detected on 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INRQ(Initialization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동기화하고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준비를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초기화 모드 진입 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activity(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완료될 때까지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252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73490"/>
              </p:ext>
            </p:extLst>
          </p:nvPr>
        </p:nvGraphicFramePr>
        <p:xfrm>
          <a:off x="108736" y="2377440"/>
          <a:ext cx="1197452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CAN_MSR(Master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0C02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RX(CAN RX signal)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실제 값 관측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SAMP(Last Sample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Last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RXM(Receive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TXM(Transmit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[7:5]: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SLAKI(Sleep Acknowledge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진입했음을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SLAKI 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4474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WKUI(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관측됨을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ERRI(Error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SLAK(Sleep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INAK(Initialization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55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80011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CAN_TSR(Transmit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0x1C00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 LOW2(Lowest Priority Flag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[28]: TME2(Transmit Mailbox 2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전송 요청이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CODE(Mailbox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[23]: ABRQ2(Abort Request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효과가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Reserved(Keep Reset value)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02665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[19]: TERR2(Transmission Error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[18]: ALST2(Arbitration Lost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Arbitration lost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TXOK2(Transmission OK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시도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update(mailbox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전송 요청이 성공했을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실패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성공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RQCP2(Request Completed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전송 또는 중단 요청이 수행되었을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‘1’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작성하는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전송 요청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clear(CAN_TMID2R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TXRQ2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bits(TXOK2, ALST2, TERR2)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[Remainder]: For mailbox X(X=0, 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3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Registers(CAN_RF0R)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3083"/>
              </p:ext>
            </p:extLst>
          </p:nvPr>
        </p:nvGraphicFramePr>
        <p:xfrm>
          <a:off x="108736" y="2377440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CAN_RF0R(Receive FIFO 0 Register), CAN_RF1R(Receive FIFO 1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0x0C, 0x10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[31:6]: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RFOM[0,1](Release FIFO [0,1] Output Mailbox)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때에는 효과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FOVR(FIFO [0,1] Overrun)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FULL[0,1](FIFO [0,1] Full)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[1:0]: FMP[0,1](FIFO [0.1] Message Pending)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몇개의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CAN_RF0R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BD5CD-0057-0DB1-774E-A4FE3BFA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00" y="773247"/>
            <a:ext cx="891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3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04458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CAN_IER(Interrupt Enable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[31:18, 14:12, 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SLKIE(Sleep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WKUIE(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[15]: ERRIE(Error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CAN_ESR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LECIE(Last Error Code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BOFIE(Bus-Off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EPVIE(Error Passive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38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607104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Symbol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기본 단위로 자기 자신의 주소를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name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 이름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종료까지 존재하며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묶어 보관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전역 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static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등이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 변수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언제든지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Object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재배치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내부에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name,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파일에서 참조되고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 저장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address, code, 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참조하고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묶어 연결하고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소스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공유해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Object file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Relocatable Object File: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했을 때 생성되는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file(executable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만들기 위한 재배치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Executable Object File: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연결시켜 생성한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load, download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실행될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file)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Shared Object File: relocatable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context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연결할 수 잇는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E5E20F-80A2-4476-F966-1DA6EDC6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4128898"/>
            <a:ext cx="4168775" cy="25046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4A932B-2179-6148-8661-2EEC5F9E11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718" y="4348148"/>
            <a:ext cx="5789796" cy="22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85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64524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EWGIE(Error Warning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FOVIE1(FIFO Overrun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FFIE1(FIFO Full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FMPIE1(FIFO Message Pending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TMEIE(Transmit Mailbox Empty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86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Registers(CAN_ESR)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CAN_ESR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93909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CAN_ESR(Error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[15:7, 3]: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REC[7:0](Receive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수신이 성공할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재설정됨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TEC[7:0](least significant byte of 9-bit Transmit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[6:4]: LEC[2:0](Last Error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감지한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LEC[2:0}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0b111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통신 상태를 나타내기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000: no error, 001: stuff error, 010: form error, 011: ACK error, 100: bit recessive error, 101: bit dominant error, 110: CRC error, 111: set by S/W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BOFF(Bus-Off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진입했을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overflow(&gt;255))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EPVF(Error Passive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 passive limit(REC/TEC &gt; 127)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EWGF(Error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Warning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Warning limit(REC/TEC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96)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8D4D52F-6758-A8FF-10CF-F31C5FA9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0019" y="773247"/>
            <a:ext cx="7711959" cy="13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48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Registers(CAN_BTR)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CAN_BTR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89789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CAN_BTR(Bit Timing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0x0123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[29:26, 23, 15:10]: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SILM(Silent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[30]: LBKM(Loop Back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 loop back mode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Enable 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SJW(Resynchronization Jump Width)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재동기화를 수행하기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단축하는데 허용하는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TS2(Time Segment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(TS2[2:0]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[19:16]: TS1(Time Segment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[9:0]: BRP(Baud Rate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Prescaler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(BRP[9:0] + 1)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PCLK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2C6325-2EA7-CB4D-7C72-05BF6127CA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645" y="773247"/>
            <a:ext cx="7566708" cy="13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5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2462"/>
              </p:ext>
            </p:extLst>
          </p:nvPr>
        </p:nvGraphicFramePr>
        <p:xfrm>
          <a:off x="108736" y="2377440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Mailbox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Transmit/Receive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FMI field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쓰기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mailbox(FIFO1, FIFO2)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 level depth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0x180, 0x190, 0x1A0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XXXX(except bit 0, TXRQ 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제어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0 – reset value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MSB(IDE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1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34109"/>
              </p:ext>
            </p:extLst>
          </p:nvPr>
        </p:nvGraphicFramePr>
        <p:xfrm>
          <a:off x="108736" y="2377440"/>
          <a:ext cx="119745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 Transmission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TXRQ(Transmit mailbox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21159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length control &amp;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0x184, 0x194, 0x1A4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아니면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[15:9, 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 Time 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캡처된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TGT(Transmit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 Communication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TTCM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set),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 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송신되지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8-byte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(TIME[7:0]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byte, TIME[15:8]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[31:16] register(DATA6[7:0],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DATA7[7:0])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쓰여진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대체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DLC[3:0](Data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DLC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664D642-AC2F-EFE2-FF28-5BC904D735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841" y="829215"/>
            <a:ext cx="7444317" cy="12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9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61439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Low Register)(x=0~2)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0x188, 0x198, 0x1A8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아닐 때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F2E46C-B6C6-7B8A-D5B4-B3E3590D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344" y="756261"/>
            <a:ext cx="7926389" cy="13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05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101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23236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0x18C, 0x19C, 0x1AC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TGT, TTCM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활성화라면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DATA7, DATA6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TIME stamp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대체됨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B2E9A2-E215-03F2-9DB0-407FF2A0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713" y="773247"/>
            <a:ext cx="7818573" cy="1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97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1447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0x1B0, 0x1C0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1AA102-3B14-2064-2316-E566179F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8114" y="811652"/>
            <a:ext cx="7455772" cy="12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15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12661"/>
              </p:ext>
            </p:extLst>
          </p:nvPr>
        </p:nvGraphicFramePr>
        <p:xfrm>
          <a:off x="108736" y="2377440"/>
          <a:ext cx="1197452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length control and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0x1B4, 0x1C4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캡처한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FMI(Filter Match 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(0~8)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816EF88-06BD-EBC8-F540-8E427152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794" y="773247"/>
            <a:ext cx="7728936" cy="1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22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ELF(Executable and Linkable File Format)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format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가지면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정보를 쉽게 읽어올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(Linux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Executable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ELF(Linking View, Execution View)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Section &amp; Segment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Section: Target 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쉽도록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자세하게 분류해 놓은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Segment: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크기가 서로 다른 논리적 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나누는 방식을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기법이라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용도와 크기에 따라 나누는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segment(code segment), data segment, symbol table &amp; symbol info, debug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Text Segment(Code Segment)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ELF Header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Zero offset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Signiture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“7F 45 4C 46”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정보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program entry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이전 먼저 실행되는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section(main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함수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초기화를 진행하는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공간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.text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기계어로 변환된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Read-only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의미하고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const,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printf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switch case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037279-09A9-E1F1-C866-8C6D4D3A2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92842"/>
              </p:ext>
            </p:extLst>
          </p:nvPr>
        </p:nvGraphicFramePr>
        <p:xfrm>
          <a:off x="2735892" y="1527024"/>
          <a:ext cx="51295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2">
                  <a:extLst>
                    <a:ext uri="{9D8B030D-6E8A-4147-A177-3AD203B41FA5}">
                      <a16:colId xmlns:a16="http://schemas.microsoft.com/office/drawing/2014/main" val="3013973079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151548011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704832273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164081952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472937570"/>
                    </a:ext>
                  </a:extLst>
                </a:gridCol>
                <a:gridCol w="1390968">
                  <a:extLst>
                    <a:ext uri="{9D8B030D-6E8A-4147-A177-3AD203B41FA5}">
                      <a16:colId xmlns:a16="http://schemas.microsoft.com/office/drawing/2014/main" val="4097966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Program Header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(optional)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Section 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Section 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⋯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Section Header Table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8021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27AB1C-AC78-62FC-C843-70C6BEDDE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962709"/>
              </p:ext>
            </p:extLst>
          </p:nvPr>
        </p:nvGraphicFramePr>
        <p:xfrm>
          <a:off x="2735892" y="1962607"/>
          <a:ext cx="52914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2">
                  <a:extLst>
                    <a:ext uri="{9D8B030D-6E8A-4147-A177-3AD203B41FA5}">
                      <a16:colId xmlns:a16="http://schemas.microsoft.com/office/drawing/2014/main" val="3013973079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15154801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704832273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164081952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472937570"/>
                    </a:ext>
                  </a:extLst>
                </a:gridCol>
                <a:gridCol w="1390968">
                  <a:extLst>
                    <a:ext uri="{9D8B030D-6E8A-4147-A177-3AD203B41FA5}">
                      <a16:colId xmlns:a16="http://schemas.microsoft.com/office/drawing/2014/main" val="4097966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Program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Segment 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Segment 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⋯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Section Header Table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(optional)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802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DEFA-99C4-A374-1523-2E35F5079BED}"/>
              </a:ext>
            </a:extLst>
          </p:cNvPr>
          <p:cNvSpPr txBox="1"/>
          <p:nvPr/>
        </p:nvSpPr>
        <p:spPr>
          <a:xfrm>
            <a:off x="1035025" y="1620111"/>
            <a:ext cx="179086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/>
              <a:t>&lt; Linking View &gt;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0B955-663E-53AB-AA4C-A65C19942C8C}"/>
              </a:ext>
            </a:extLst>
          </p:cNvPr>
          <p:cNvSpPr txBox="1"/>
          <p:nvPr/>
        </p:nvSpPr>
        <p:spPr>
          <a:xfrm>
            <a:off x="1035025" y="2055694"/>
            <a:ext cx="179086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/>
              <a:t>&lt; Execution View &gt;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88D799-08A1-3C3F-DA42-F3AE9ABB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6372" y="3427102"/>
            <a:ext cx="3959190" cy="26835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BB8862-C11C-4503-5323-16B3A9A79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77"/>
          <a:stretch/>
        </p:blipFill>
        <p:spPr>
          <a:xfrm>
            <a:off x="4192076" y="3427102"/>
            <a:ext cx="2379086" cy="882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2AAE6-176B-5792-5832-DAF1453C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7660" y="4051690"/>
            <a:ext cx="2646374" cy="2135440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0F8B042-EA6B-1400-EAB3-E1F31D5234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7156" y="4279299"/>
            <a:ext cx="883960" cy="796262"/>
          </a:xfrm>
          <a:prstGeom prst="bentConnector3">
            <a:avLst>
              <a:gd name="adj1" fmla="val 99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6F7C8CA-8F4C-B505-2032-D827C7FE103F}"/>
              </a:ext>
            </a:extLst>
          </p:cNvPr>
          <p:cNvCxnSpPr>
            <a:cxnSpLocks/>
          </p:cNvCxnSpPr>
          <p:nvPr/>
        </p:nvCxnSpPr>
        <p:spPr>
          <a:xfrm>
            <a:off x="3876040" y="3931920"/>
            <a:ext cx="3160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13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3891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Low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0x1B8, 0x1C8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D2306B7-9821-116D-EF2C-5B98C5D6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80" y="780607"/>
            <a:ext cx="7599363" cy="1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76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0573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9443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0x1BC, 0x1CC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D3F676-4E79-16B4-36E5-2CD6FEFB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437" y="763716"/>
            <a:ext cx="7650163" cy="13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20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49740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Filter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CAN_FMR(Filter Master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0x2A1C 0E01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[31:14, 7:1]: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[13:8]: CAN2SB[5:0](CAN2 Start Bank)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0~27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CAN2 interface(Slave)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28d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FINIT(Filter Init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Active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751480-9EE6-561D-8A34-CE4283B5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7" y="811652"/>
            <a:ext cx="88963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9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1880"/>
              </p:ext>
            </p:extLst>
          </p:nvPr>
        </p:nvGraphicFramePr>
        <p:xfrm>
          <a:off x="108736" y="2377440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CAN_FM1R(Filter Mode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Mode)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73E4E2F-B0FE-8303-60BB-A36CDDAF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676" y="773247"/>
            <a:ext cx="5727171" cy="13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0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Registers(CAN_FS1R)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CAN_FS1R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84790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CAN_FS1R(Filter Scale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Scale Configuration)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13~0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 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Dual 16-bit scale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Single 32-bit scale configuration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8D7C73D-2992-9DD9-84BE-D54FDE02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9049" y="773247"/>
            <a:ext cx="5853901" cy="1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5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28819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CAN_FFA1R(Filter FIFO Assignment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FFAx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FIFO Assignment for filter x)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FIFO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FIFO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9D29623-2E2E-6977-7B0F-549B4927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1340" y="811652"/>
            <a:ext cx="5671843" cy="13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8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60482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CAN_FA1R(Filter Activation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Active)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활성화를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 register(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[0:7])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는 비활성화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7D84358-7A07-733B-6C78-9FBBF6D4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05" y="811652"/>
            <a:ext cx="5624513" cy="13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4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</a:t>
            </a:r>
            <a:r>
              <a:rPr lang="en-US" altLang="ko-KR" dirty="0" err="1"/>
              <a:t>CAN_FiRx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CAN_FiRx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94480"/>
              </p:ext>
            </p:extLst>
          </p:nvPr>
        </p:nvGraphicFramePr>
        <p:xfrm>
          <a:off x="108736" y="2377440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bank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=0~27, x=1,2]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0x240 ~ 0x31C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[2:1]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CAN_FAxR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[31:0]: FB[31:0](Filter Bits)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예상되는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하는지 여부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Don’t care,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비교에 사용되지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Must Match,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들어오는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것과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F81747-0FED-4491-EA3F-9F78411C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813" y="773363"/>
            <a:ext cx="6878374" cy="13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6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(1) 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024AE39-D5CB-D171-4561-853EAFDD6788}"/>
              </a:ext>
            </a:extLst>
          </p:cNvPr>
          <p:cNvGrpSpPr/>
          <p:nvPr/>
        </p:nvGrpSpPr>
        <p:grpSpPr>
          <a:xfrm>
            <a:off x="933207" y="773247"/>
            <a:ext cx="5210010" cy="6060935"/>
            <a:chOff x="-9052145" y="-1154809"/>
            <a:chExt cx="8896350" cy="103493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B217A83-23F4-4985-22DC-21502ED2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052145" y="-1154809"/>
              <a:ext cx="8896350" cy="62865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82D0AC5-E8FA-3992-02AA-5A52D2E9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4209" y="5108311"/>
              <a:ext cx="8829675" cy="40862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6B7BCF-C4DD-CEB5-3EC7-06B648F0436E}"/>
              </a:ext>
            </a:extLst>
          </p:cNvPr>
          <p:cNvGrpSpPr/>
          <p:nvPr/>
        </p:nvGrpSpPr>
        <p:grpSpPr>
          <a:xfrm>
            <a:off x="6521208" y="773247"/>
            <a:ext cx="4788384" cy="6084753"/>
            <a:chOff x="-9885937" y="1214180"/>
            <a:chExt cx="8829675" cy="112201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5A020AF-E7A0-7105-C7EE-932DDA8A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885937" y="1214180"/>
              <a:ext cx="8829675" cy="63817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ABF1A6-B713-2359-4E4B-F4EF27EB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885937" y="7567055"/>
              <a:ext cx="8810625" cy="48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780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(2)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3FA16-66E3-FEE0-E5E9-0B683912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61" y="773247"/>
            <a:ext cx="4943744" cy="31218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D5319-BB8E-D455-56F8-5630AF7CA2AD}"/>
              </a:ext>
            </a:extLst>
          </p:cNvPr>
          <p:cNvGrpSpPr/>
          <p:nvPr/>
        </p:nvGrpSpPr>
        <p:grpSpPr>
          <a:xfrm>
            <a:off x="1010097" y="773247"/>
            <a:ext cx="4753343" cy="6084753"/>
            <a:chOff x="-9750699" y="0"/>
            <a:chExt cx="8886825" cy="11376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CF9952-05C0-E23B-0342-3BBF8191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50699" y="0"/>
              <a:ext cx="8829675" cy="65722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65790A-F90E-FCAE-7924-582C31F3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750699" y="6546849"/>
              <a:ext cx="8886825" cy="482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52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31596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Segment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.data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Symbol Table &amp; Symbol Info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symtab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name,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정의됨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존재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rel.text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불완전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주소가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생성하기 위해 여러 소스 파일을 묶을 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rel.data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불완전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참조주소가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생성하기 위해 여러 소스 파일을 묶을 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Debug Info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.debug Section: compiler –g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옵션에 의해 생성되는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debugging 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.line Section: 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기계어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정보이며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debugger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이 정보 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strtab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symtab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RW, ZI, RO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RW(Read-Write):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설정된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variable(data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ZI(Zero-Initialized):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stack,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할당받는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RO(Read-Only):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수정이 불가능한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const global variable(text,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RAM,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모두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target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RW, ZI, RO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것이 효율적인지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초기값을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변수로써 사용하기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시 수행되는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startup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불러와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ZI: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저장하지 않아도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(startup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불러와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RO: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변하지 않아야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관계없이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유지될 수 있도록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(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접근하여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8504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Channel</a:t>
            </a:r>
            <a:r>
              <a: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2710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Channel 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722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 Coding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통신 시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등의 채널 노이즈로부터 통신 성능을 향상시키기 위해 신호를 강건하게 변환하는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Waveform Coding: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신호를 특색 있게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Structured Sequences: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강건한 구조로 변환하여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Control Technique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ARQ(Automatic Repeat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Full-duplex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송신 측에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feedback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오류가 검출되었는지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검출되지 않았는지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(NACK)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내용을 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주기적으로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Error Detection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FFC(Forward Error Correction)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Simplex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스스로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교정하여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검출과 교정할 수 있는 방법까지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담아 전송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Correction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연산과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방법에 선형성을 부가하여 정보를 블록화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Blockwise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강하게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코드화한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code, Hamming code, Cyclic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데이터에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bit(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데이터 검사용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 parity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 bit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수신측에서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Hamming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correction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위치에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검출되지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B7AF0ED-B851-0B90-7E40-7CD01BF986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2613" y="-780479"/>
            <a:ext cx="4629252" cy="11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10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959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CRC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6859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Code(Cyclic Redundancy Check Code)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block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선형성을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 다항식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(Generator Polynomial)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코드를 생성해 순환성을 가지고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오류 검출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정정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코드 생성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Information 5-bit data(K=5) = 10111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Encoder =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  Information: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K-bit,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Codeword: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N-bit, Generator Polynomial: (N-K+1)-bit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5-bit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polynomial(Encoder)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shift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[M / Encoder = (X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+1), M % Encoder = (X+1)]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information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(Information: 10111010  Codeword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알고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[Codeword / Encoder = (X4+1), Codeword % Encoder = 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Feedback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계산될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빠르고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기록하고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저장하여 필요할 때마다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적게 소비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미리 정의하면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Information: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(100100),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+1(1101)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Information / g(x)  =         111101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1101 100100000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1010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001  CRC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F1B6FF0-26B2-3B4F-C0E1-7007749E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017" y="1321251"/>
            <a:ext cx="3765321" cy="738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09AE2-28F3-6E4B-6C7C-1E015F140A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3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8289" y="2241588"/>
            <a:ext cx="3239489" cy="148132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E9734E-5BC9-35B6-0D4F-63EE24529041}"/>
              </a:ext>
            </a:extLst>
          </p:cNvPr>
          <p:cNvCxnSpPr>
            <a:cxnSpLocks/>
          </p:cNvCxnSpPr>
          <p:nvPr/>
        </p:nvCxnSpPr>
        <p:spPr>
          <a:xfrm>
            <a:off x="2661920" y="47620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9FC7C6-479F-E4EC-5C43-4D358A0FBD0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583647" y="4401419"/>
            <a:ext cx="86059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F38E3C1-77F4-2289-2F2F-2943BD3212E7}"/>
              </a:ext>
            </a:extLst>
          </p:cNvPr>
          <p:cNvCxnSpPr>
            <a:cxnSpLocks/>
          </p:cNvCxnSpPr>
          <p:nvPr/>
        </p:nvCxnSpPr>
        <p:spPr>
          <a:xfrm>
            <a:off x="2778760" y="51176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91FC28-8EB7-A59B-C74D-BE988E938FBF}"/>
              </a:ext>
            </a:extLst>
          </p:cNvPr>
          <p:cNvCxnSpPr>
            <a:cxnSpLocks/>
          </p:cNvCxnSpPr>
          <p:nvPr/>
        </p:nvCxnSpPr>
        <p:spPr>
          <a:xfrm>
            <a:off x="2881964" y="549361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D6EB78-9874-3F80-DB14-26AA75FB5966}"/>
              </a:ext>
            </a:extLst>
          </p:cNvPr>
          <p:cNvCxnSpPr>
            <a:cxnSpLocks/>
          </p:cNvCxnSpPr>
          <p:nvPr/>
        </p:nvCxnSpPr>
        <p:spPr>
          <a:xfrm>
            <a:off x="2985302" y="58542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083002-CBFC-0372-49E7-D52795B4755F}"/>
              </a:ext>
            </a:extLst>
          </p:cNvPr>
          <p:cNvCxnSpPr>
            <a:cxnSpLocks/>
          </p:cNvCxnSpPr>
          <p:nvPr/>
        </p:nvCxnSpPr>
        <p:spPr>
          <a:xfrm>
            <a:off x="3124200" y="622005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BE2F3A0-9275-3844-17A7-9273CF42A46D}"/>
              </a:ext>
            </a:extLst>
          </p:cNvPr>
          <p:cNvCxnSpPr>
            <a:cxnSpLocks/>
          </p:cNvCxnSpPr>
          <p:nvPr/>
        </p:nvCxnSpPr>
        <p:spPr>
          <a:xfrm>
            <a:off x="3191844" y="6590899"/>
            <a:ext cx="34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BE4B8E-FF05-24A9-9991-B51C0BD1ABB6}"/>
              </a:ext>
            </a:extLst>
          </p:cNvPr>
          <p:cNvCxnSpPr>
            <a:cxnSpLocks/>
          </p:cNvCxnSpPr>
          <p:nvPr/>
        </p:nvCxnSpPr>
        <p:spPr>
          <a:xfrm>
            <a:off x="3040380" y="4539214"/>
            <a:ext cx="0" cy="2228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5091DB-62F2-EA3C-F5E1-29249C090E79}"/>
              </a:ext>
            </a:extLst>
          </p:cNvPr>
          <p:cNvCxnSpPr>
            <a:cxnSpLocks/>
          </p:cNvCxnSpPr>
          <p:nvPr/>
        </p:nvCxnSpPr>
        <p:spPr>
          <a:xfrm>
            <a:off x="3124200" y="4539214"/>
            <a:ext cx="44450" cy="578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6387AE-A40E-9932-6AA4-297E24EB306D}"/>
              </a:ext>
            </a:extLst>
          </p:cNvPr>
          <p:cNvCxnSpPr>
            <a:cxnSpLocks/>
          </p:cNvCxnSpPr>
          <p:nvPr/>
        </p:nvCxnSpPr>
        <p:spPr>
          <a:xfrm>
            <a:off x="3218180" y="4539214"/>
            <a:ext cx="76868" cy="9544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813328-6E6D-AFDB-A288-FF816F72E1EA}"/>
              </a:ext>
            </a:extLst>
          </p:cNvPr>
          <p:cNvCxnSpPr>
            <a:cxnSpLocks/>
          </p:cNvCxnSpPr>
          <p:nvPr/>
        </p:nvCxnSpPr>
        <p:spPr>
          <a:xfrm>
            <a:off x="3307169" y="4539214"/>
            <a:ext cx="91217" cy="13493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49F3C-5FC0-C959-FB10-1CD588DA3AD5}"/>
              </a:ext>
            </a:extLst>
          </p:cNvPr>
          <p:cNvCxnSpPr>
            <a:cxnSpLocks/>
          </p:cNvCxnSpPr>
          <p:nvPr/>
        </p:nvCxnSpPr>
        <p:spPr>
          <a:xfrm>
            <a:off x="3396937" y="4539214"/>
            <a:ext cx="116774" cy="1717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D4FC078-9D4F-2D6E-F593-DB05FC5AE799}"/>
              </a:ext>
            </a:extLst>
          </p:cNvPr>
          <p:cNvSpPr>
            <a:spLocks noChangeAspect="1"/>
          </p:cNvSpPr>
          <p:nvPr/>
        </p:nvSpPr>
        <p:spPr>
          <a:xfrm>
            <a:off x="2583647" y="4401420"/>
            <a:ext cx="40944" cy="144000"/>
          </a:xfrm>
          <a:custGeom>
            <a:avLst/>
            <a:gdLst>
              <a:gd name="connsiteX0" fmla="*/ 0 w 144022"/>
              <a:gd name="connsiteY0" fmla="*/ 0 h 414866"/>
              <a:gd name="connsiteX1" fmla="*/ 143934 w 144022"/>
              <a:gd name="connsiteY1" fmla="*/ 220133 h 414866"/>
              <a:gd name="connsiteX2" fmla="*/ 16934 w 144022"/>
              <a:gd name="connsiteY2" fmla="*/ 414866 h 414866"/>
              <a:gd name="connsiteX0" fmla="*/ 5291 w 149291"/>
              <a:gd name="connsiteY0" fmla="*/ 0 h 397403"/>
              <a:gd name="connsiteX1" fmla="*/ 149225 w 149291"/>
              <a:gd name="connsiteY1" fmla="*/ 220133 h 397403"/>
              <a:gd name="connsiteX2" fmla="*/ 0 w 149291"/>
              <a:gd name="connsiteY2" fmla="*/ 397403 h 397403"/>
              <a:gd name="connsiteX0" fmla="*/ 5291 w 106490"/>
              <a:gd name="connsiteY0" fmla="*/ 0 h 397403"/>
              <a:gd name="connsiteX1" fmla="*/ 106363 w 106490"/>
              <a:gd name="connsiteY1" fmla="*/ 191558 h 397403"/>
              <a:gd name="connsiteX2" fmla="*/ 0 w 106490"/>
              <a:gd name="connsiteY2" fmla="*/ 397403 h 397403"/>
              <a:gd name="connsiteX0" fmla="*/ 0 w 113899"/>
              <a:gd name="connsiteY0" fmla="*/ 0 h 400578"/>
              <a:gd name="connsiteX1" fmla="*/ 113772 w 113899"/>
              <a:gd name="connsiteY1" fmla="*/ 194733 h 400578"/>
              <a:gd name="connsiteX2" fmla="*/ 7409 w 113899"/>
              <a:gd name="connsiteY2" fmla="*/ 400578 h 40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99" h="400578">
                <a:moveTo>
                  <a:pt x="0" y="0"/>
                </a:moveTo>
                <a:cubicBezTo>
                  <a:pt x="70556" y="75494"/>
                  <a:pt x="110950" y="125589"/>
                  <a:pt x="113772" y="194733"/>
                </a:cubicBezTo>
                <a:cubicBezTo>
                  <a:pt x="116594" y="263877"/>
                  <a:pt x="72320" y="337783"/>
                  <a:pt x="7409" y="40057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A18B3A3-980F-55C9-1A5B-29A7D730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33507"/>
              </p:ext>
            </p:extLst>
          </p:nvPr>
        </p:nvGraphicFramePr>
        <p:xfrm>
          <a:off x="6711697" y="5077059"/>
          <a:ext cx="50723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3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7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Modular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개의 원소만으로 산술 연산을 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Modulo-n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제한된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만을 사용하여 산술 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덧셈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XOR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334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Signal Encoding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4792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53159"/>
              </p:ext>
            </p:extLst>
          </p:nvPr>
        </p:nvGraphicFramePr>
        <p:xfrm>
          <a:off x="83626" y="868118"/>
          <a:ext cx="1197452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RZ, NRZ, NRZI,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널리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mechanism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Unipolar(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Bipolar(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Unipolar version: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양의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측정값은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빛 등 여러 유형의 속성 중 하나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Bipolar version: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양의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(transition)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송신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관련하여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Manchester/NRZI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RZ(Return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들어왔을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 후 바로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Bipolar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반대 방향으로 순차적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반드시 일정시간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유지 후 다음 신호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전송률은 대역폭과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64 kbps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 kHz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대역폭을 갖는 시스템이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NRZ(Non 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하나의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wave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interval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주기와 같게 한 선로 부호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논리적 신호와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시작에서 전송되는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있는 수신 단부에서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port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rising/falling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동기화된 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중심을 보다 정확히 판단해 전송되는 값을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대역폭에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½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적게 소요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 효율성 가장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신호로부터 동기 정보 추출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표류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(drift)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성분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358BDED-7F58-435F-0FD5-C47FF0AB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7292" y="1149531"/>
            <a:ext cx="3890290" cy="352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80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43019"/>
              </p:ext>
            </p:extLst>
          </p:nvPr>
        </p:nvGraphicFramePr>
        <p:xfrm>
          <a:off x="83626" y="868118"/>
          <a:ext cx="10849985" cy="328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9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281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NRZI(Non Return to Zero Inverted on ones)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연속으로 나타날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동기의 어려움을 피하고자 한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637CAB0-4DF1-67A5-FB32-731C74B6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2707962"/>
            <a:ext cx="4242693" cy="14420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FE69D0-D746-F07F-5AE2-78256A5161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981326"/>
            <a:ext cx="4676572" cy="15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7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Endian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2791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Endian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F49A34-F235-F38E-D606-5B076B445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56688"/>
              </p:ext>
            </p:extLst>
          </p:nvPr>
        </p:nvGraphicFramePr>
        <p:xfrm>
          <a:off x="339724" y="1418050"/>
          <a:ext cx="8251526" cy="2889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5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89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엔디언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(Endianness) = 1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공간에 여러 개의 연속된 대상을 배열하는 방법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D81961E-D18C-136B-FB54-3758A6C9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1" y="1868724"/>
            <a:ext cx="2571750" cy="2362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D3B1D1-DA14-F423-78AB-84AC2D7F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87" y="1854437"/>
            <a:ext cx="2676525" cy="239077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2ECE9E-8AA9-8E2D-4D00-E879EFB09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965356"/>
              </p:ext>
            </p:extLst>
          </p:nvPr>
        </p:nvGraphicFramePr>
        <p:xfrm>
          <a:off x="5594050" y="4586443"/>
          <a:ext cx="19624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4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X86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Intel format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Desktop PC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0E13F1-995F-077E-3327-0A724E4BD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54787"/>
              </p:ext>
            </p:extLst>
          </p:nvPr>
        </p:nvGraphicFramePr>
        <p:xfrm>
          <a:off x="123824" y="5863005"/>
          <a:ext cx="3749676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디버그 편함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사람의 읽고 쓰는 방법과 동일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229CB01-571A-E9FF-CF6C-72559A4E0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817"/>
              </p:ext>
            </p:extLst>
          </p:nvPr>
        </p:nvGraphicFramePr>
        <p:xfrm>
          <a:off x="933150" y="4586443"/>
          <a:ext cx="25212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Arm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processor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PowerPC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Network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53BA64-8C6D-0305-30A2-6F1E2D173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29558"/>
              </p:ext>
            </p:extLst>
          </p:nvPr>
        </p:nvGraphicFramePr>
        <p:xfrm>
          <a:off x="5014612" y="5863005"/>
          <a:ext cx="6961488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48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 바이트들만 사용할 때 별도의 계산이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필요없음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첫번째 값만 받아오면 되고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계산을 하위 바이트부터 하기 때문에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C5D308-4E71-0236-70D4-F4CB4069F31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93775" y="4132841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05EA0E-ADCD-8917-2FE7-8CF57BC2CD01}"/>
              </a:ext>
            </a:extLst>
          </p:cNvPr>
          <p:cNvCxnSpPr>
            <a:cxnSpLocks/>
          </p:cNvCxnSpPr>
          <p:nvPr/>
        </p:nvCxnSpPr>
        <p:spPr>
          <a:xfrm>
            <a:off x="2193775" y="5409403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25959F-9A2E-0EE7-3C4A-97D7A4BE80CB}"/>
              </a:ext>
            </a:extLst>
          </p:cNvPr>
          <p:cNvCxnSpPr>
            <a:cxnSpLocks/>
          </p:cNvCxnSpPr>
          <p:nvPr/>
        </p:nvCxnSpPr>
        <p:spPr>
          <a:xfrm>
            <a:off x="6575275" y="5409403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2D6554-BAF9-D106-E16D-629B11B10417}"/>
              </a:ext>
            </a:extLst>
          </p:cNvPr>
          <p:cNvCxnSpPr>
            <a:cxnSpLocks/>
          </p:cNvCxnSpPr>
          <p:nvPr/>
        </p:nvCxnSpPr>
        <p:spPr>
          <a:xfrm>
            <a:off x="6555641" y="4132841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867CEEC-6FFE-FA16-2CB0-3884E9252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64236"/>
              </p:ext>
            </p:extLst>
          </p:nvPr>
        </p:nvGraphicFramePr>
        <p:xfrm>
          <a:off x="8726813" y="1412808"/>
          <a:ext cx="18767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9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*start,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 %.2x",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0x01234567;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getchar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CA13804-3A7E-9516-BE65-4F4FDBABD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51330"/>
              </p:ext>
            </p:extLst>
          </p:nvPr>
        </p:nvGraphicFramePr>
        <p:xfrm>
          <a:off x="10680557" y="1412808"/>
          <a:ext cx="14528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5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18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*c = (char*)&amp;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(*c)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&lt;&lt;"Little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&lt;&lt;"Big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4438DA80-1EB7-81B2-4777-6D007C397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74096" y="4192079"/>
            <a:ext cx="2283547" cy="78872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BFB186A-9B30-E938-D85B-230B4927D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95686"/>
              </p:ext>
            </p:extLst>
          </p:nvPr>
        </p:nvGraphicFramePr>
        <p:xfrm>
          <a:off x="9817653" y="4036333"/>
          <a:ext cx="2034623" cy="1145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6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450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근래에는 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Bi-Endian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2755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37170</TotalTime>
  <Words>21329</Words>
  <Application>Microsoft Office PowerPoint</Application>
  <PresentationFormat>와이드스크린</PresentationFormat>
  <Paragraphs>1881</Paragraphs>
  <Slides>102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8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1167</cp:revision>
  <dcterms:created xsi:type="dcterms:W3CDTF">2023-11-29T11:04:36Z</dcterms:created>
  <dcterms:modified xsi:type="dcterms:W3CDTF">2024-05-10T13:23:21Z</dcterms:modified>
</cp:coreProperties>
</file>